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6" r:id="rId3"/>
    <p:sldId id="991" r:id="rId4"/>
    <p:sldId id="998" r:id="rId5"/>
    <p:sldId id="992" r:id="rId6"/>
    <p:sldId id="987" r:id="rId7"/>
    <p:sldId id="993" r:id="rId8"/>
    <p:sldId id="1004" r:id="rId9"/>
    <p:sldId id="994" r:id="rId10"/>
    <p:sldId id="1005" r:id="rId11"/>
    <p:sldId id="995" r:id="rId12"/>
    <p:sldId id="1006" r:id="rId13"/>
    <p:sldId id="999" r:id="rId14"/>
    <p:sldId id="1000" r:id="rId15"/>
    <p:sldId id="988" r:id="rId16"/>
    <p:sldId id="1001" r:id="rId17"/>
    <p:sldId id="1002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I can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Story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305300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you	B. I	C. robot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69310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green	B. grape	C. red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69310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cook	B. box	C. bag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50590" y="1395933"/>
            <a:ext cx="112332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你，你们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，为人称代词；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50590" y="3277951"/>
            <a:ext cx="112332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50590" y="5157192"/>
            <a:ext cx="112332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包，袋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，为物品名词；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烹饪，做饭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8712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70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3212976"/>
            <a:ext cx="11377264" cy="5040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拍了几张聚会的照片发朋友圈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但是没有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合适的文案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请你帮帮她吧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为下列照片选择合适的文案。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Lucy can draw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Mary can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dance.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can sing.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 dad can cook.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5" y="980728"/>
            <a:ext cx="7822584" cy="735183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1054646" y="1899580"/>
            <a:ext cx="3940661" cy="539969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3861048"/>
            <a:ext cx="10297144" cy="251400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846734" y="57861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55046" y="57861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79046" y="57861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10402" y="58033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90347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图为一个小女孩在唱歌的场景，与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图为一个小女孩在跳舞的场景，与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图为一个小女孩在画画的场景，与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图为一个男性在做饭的场景，与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09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当你想介绍自己是机器人罗伊时，你可以说：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 am Robot Roy.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Hello, Roy.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Hello, Robot.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9168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44283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你好。我是机器人罗伊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90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当你想告诉别人自己会跳舞时，你可以说：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572000" algn="l"/>
                <a:tab pos="76263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can sing.	B. I can dance.	C. I can draw.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6263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572000" algn="l"/>
                <a:tab pos="76263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当你想表扬别人做得很棒时，你可以说：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572000" algn="l"/>
                <a:tab pos="76263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OK.	B. Great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Thank you.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546" y="143974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256490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我会跳舞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3742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514014" y="45003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太好了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与题干语境相符。故选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7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9898"/>
            <a:ext cx="11485848" cy="403956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根据图意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选择合适的句子完成对话。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1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Liu Tao.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Great. You can sing.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Thank you.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1" y="871216"/>
            <a:ext cx="10379645" cy="734433"/>
          </a:xfrm>
          <a:prstGeom prst="rect">
            <a:avLst/>
          </a:prstGeom>
        </p:spPr>
      </p:pic>
      <p:pic>
        <p:nvPicPr>
          <p:cNvPr id="4" name="ef67.jpg" descr="id:21474951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134766" y="2348880"/>
            <a:ext cx="7344816" cy="12393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82638" y="36258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14014" y="5366183"/>
            <a:ext cx="1134183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根据图意可知，对话意为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你好。我是刘涛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你好。我是机器人汤姆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73866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red.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Thank you.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68.jpg" descr="id:21474951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30710" y="2204864"/>
            <a:ext cx="8381072" cy="1694646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14014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根据图意可知，对话意为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看。我会唱歌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9890" y="15203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03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73866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a cherry.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69.jpg" descr="id:21474951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30710" y="2348880"/>
            <a:ext cx="8064836" cy="1566282"/>
          </a:xfrm>
          <a:prstGeom prst="rect">
            <a:avLst/>
          </a:prstGeom>
        </p:spPr>
      </p:pic>
      <p:sp>
        <p:nvSpPr>
          <p:cNvPr id="4" name="内容占位符 6"/>
          <p:cNvSpPr txBox="1">
            <a:spLocks/>
          </p:cNvSpPr>
          <p:nvPr/>
        </p:nvSpPr>
        <p:spPr bwMode="auto">
          <a:xfrm>
            <a:off x="550590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根据图意可知，对话意为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请给我一根香蕉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2890" y="14483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30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5目标7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25941" y="1196752"/>
            <a:ext cx="11529906" cy="504056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05130"/>
              </p:ext>
            </p:extLst>
          </p:nvPr>
        </p:nvGraphicFramePr>
        <p:xfrm>
          <a:off x="334566" y="1700808"/>
          <a:ext cx="11521280" cy="2880320"/>
        </p:xfrm>
        <a:graphic>
          <a:graphicData uri="http://schemas.openxmlformats.org/drawingml/2006/table">
            <a:tbl>
              <a:tblPr firstRow="1" firstCol="1" bandRow="1"/>
              <a:tblGrid>
                <a:gridCol w="460852">
                  <a:extLst>
                    <a:ext uri="{9D8B030D-6E8A-4147-A177-3AD203B41FA5}">
                      <a16:colId xmlns:a16="http://schemas.microsoft.com/office/drawing/2014/main" val="1263850381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2295437511"/>
                    </a:ext>
                  </a:extLst>
                </a:gridCol>
              </a:tblGrid>
              <a:tr h="2880320"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　　　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can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能，会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dance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跳舞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robot 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机器人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sing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唱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歌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draw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用铅笔或蜡笔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画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cook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烹饪，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做饭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friend 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朋友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   great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太好了，太棒了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wow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表示惊奇或赞叹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哇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263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008711"/>
              </p:ext>
            </p:extLst>
          </p:nvPr>
        </p:nvGraphicFramePr>
        <p:xfrm>
          <a:off x="334566" y="980728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3592568598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4127563874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I can dance.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我会跳舞。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I can sing.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我会唱歌。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I can draw.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我会画画。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情态动词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的用法：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表示能力，意为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能，会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，后面接动词原形。例如：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can cook.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我会做饭。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表示请求或允许，意为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Can I have a peach?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我可以吃一个桃子吗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680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327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601926"/>
              </p:ext>
            </p:extLst>
          </p:nvPr>
        </p:nvGraphicFramePr>
        <p:xfrm>
          <a:off x="334566" y="1124744"/>
          <a:ext cx="11521280" cy="4608512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3592568598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4127563874"/>
                    </a:ext>
                  </a:extLst>
                </a:gridCol>
              </a:tblGrid>
              <a:tr h="4608512"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Great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太好了！太棒了！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这是对别人进行赞扬的语句。例如：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I can sing an English song.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我会唱一首英文歌曲。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Great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！太棒了！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5. Wow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哇！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表示惊奇或赞叹。例如：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What a great city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！哇！多么棒的一座城市！</a:t>
                      </a: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680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350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473789"/>
              </p:ext>
            </p:extLst>
          </p:nvPr>
        </p:nvGraphicFramePr>
        <p:xfrm>
          <a:off x="334566" y="2132856"/>
          <a:ext cx="11521280" cy="2232248"/>
        </p:xfrm>
        <a:graphic>
          <a:graphicData uri="http://schemas.openxmlformats.org/drawingml/2006/table">
            <a:tbl>
              <a:tblPr firstRow="1" firstCol="1" bandRow="1"/>
              <a:tblGrid>
                <a:gridCol w="1008112">
                  <a:extLst>
                    <a:ext uri="{9D8B030D-6E8A-4147-A177-3AD203B41FA5}">
                      <a16:colId xmlns:a16="http://schemas.microsoft.com/office/drawing/2014/main" val="579286297"/>
                    </a:ext>
                  </a:extLst>
                </a:gridCol>
                <a:gridCol w="10513168">
                  <a:extLst>
                    <a:ext uri="{9D8B030D-6E8A-4147-A177-3AD203B41FA5}">
                      <a16:colId xmlns:a16="http://schemas.microsoft.com/office/drawing/2014/main" val="1442235817"/>
                    </a:ext>
                  </a:extLst>
                </a:gridCol>
              </a:tblGrid>
              <a:tr h="2232248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能够掌握行为动词：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dance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draw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用英语表达自己会做的事情：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can ...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别人会做某事，我们可以适当称赞：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397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009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456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53495" cy="655320"/>
          </a:xfrm>
          <a:prstGeom prst="rect">
            <a:avLst/>
          </a:prstGeom>
        </p:spPr>
      </p:pic>
      <p:pic>
        <p:nvPicPr>
          <p:cNvPr id="4" name="e08.jpg" descr="id:21474949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461816" y="1699430"/>
            <a:ext cx="533400" cy="533400"/>
          </a:xfrm>
          <a:prstGeom prst="rect">
            <a:avLst/>
          </a:prstGeom>
        </p:spPr>
      </p:pic>
      <p:pic>
        <p:nvPicPr>
          <p:cNvPr id="5" name="e09.jpg" descr="id:214749496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21570" y="2356128"/>
            <a:ext cx="598170" cy="59817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/>
          <a:stretch>
            <a:fillRect/>
          </a:stretch>
        </p:blipFill>
        <p:spPr>
          <a:xfrm>
            <a:off x="167401" y="2996952"/>
            <a:ext cx="11688445" cy="241681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22598" y="5445224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dance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30910" y="537321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cook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095206" y="5373216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draw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111430" y="5373216"/>
            <a:ext cx="23823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pink balloon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991750" y="5426060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sing</a:t>
            </a: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961" y="4760087"/>
            <a:ext cx="666616" cy="6988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3518" y="4725144"/>
            <a:ext cx="639737" cy="69887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4926" y="4797152"/>
            <a:ext cx="666616" cy="69887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3238" y="4725144"/>
            <a:ext cx="666616" cy="69887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35766" y="4725144"/>
            <a:ext cx="666616" cy="69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138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Hello. I’m Candy.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Hi. I’m Ben.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a puppy?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a teddy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2098" y="2492896"/>
            <a:ext cx="2918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Hello. I’m Candy.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769876"/>
            <a:ext cx="2691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a teddy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82638" y="18448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5928" y="31409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my balloon.	B. Look at my bag.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peach, please.	B. A banana,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can cook.		B. I can draw.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132856"/>
            <a:ext cx="32592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my balloon.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99401" y="3409836"/>
            <a:ext cx="2859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banana, please.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12275" y="4705980"/>
            <a:ext cx="19105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can draw.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2638" y="15376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8516" y="280789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6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3125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请用你的火眼金睛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draw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dance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69310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05300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	B. pink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0334" y="18448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2413855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7698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86022" y="4293096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粉色的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818</Words>
  <Application>Microsoft Office PowerPoint</Application>
  <PresentationFormat>自定义</PresentationFormat>
  <Paragraphs>124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346</cp:revision>
  <dcterms:created xsi:type="dcterms:W3CDTF">2020-11-06T05:24:00Z</dcterms:created>
  <dcterms:modified xsi:type="dcterms:W3CDTF">2025-05-27T14:13:26Z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